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</p:sldIdLst>
  <p:sldSz cx="18288000" cy="10287000"/>
  <p:notesSz cx="6858000" cy="9144000"/>
  <p:embeddedFontLst>
    <p:embeddedFont>
      <p:font typeface="PT Sans" charset="1" panose="020B0503020203020204"/>
      <p:regular r:id="rId6"/>
    </p:embeddedFont>
    <p:embeddedFont>
      <p:font typeface="PT Sans Bold" charset="1" panose="020B0703020203020204"/>
      <p:regular r:id="rId7"/>
    </p:embeddedFont>
    <p:embeddedFont>
      <p:font typeface="PT Sans Italics" charset="1" panose="020B0503020203090204"/>
      <p:regular r:id="rId8"/>
    </p:embeddedFont>
    <p:embeddedFont>
      <p:font typeface="PT Sans Bold Italics" charset="1" panose="020B0703020203090204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ilita One" charset="1" panose="020000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jpe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73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57090" y="-1401078"/>
            <a:ext cx="17363364" cy="1263184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144000" y="3545285"/>
            <a:ext cx="8052382" cy="120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4"/>
              </a:lnSpc>
            </a:pPr>
            <a:r>
              <a:rPr lang="en-US" sz="8298">
                <a:solidFill>
                  <a:srgbClr val="FFFFFF"/>
                </a:solidFill>
                <a:latin typeface="Lilita One"/>
              </a:rPr>
              <a:t>RE-THREAD INC.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82638" y="4819596"/>
            <a:ext cx="7576662" cy="397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Lilita One Bold"/>
              </a:rPr>
              <a:t>"</a:t>
            </a:r>
            <a:r>
              <a:rPr lang="en-US" sz="2346">
                <a:solidFill>
                  <a:srgbClr val="FFFFFF"/>
                </a:solidFill>
                <a:latin typeface="Lilita One Bold"/>
              </a:rPr>
              <a:t>REDEFINING SUSTAINABILITY, ONE THREAD AT A TIME."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019" y="1353463"/>
            <a:ext cx="4357618" cy="98264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605610" y="3951579"/>
            <a:ext cx="2165917" cy="216590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0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05610" y="6882111"/>
            <a:ext cx="2165917" cy="216590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16722" b="-16722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07382" y="4100825"/>
            <a:ext cx="2165917" cy="216590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7046" r="-7046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93107" y="6770427"/>
            <a:ext cx="2165917" cy="216590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r="0" t="-15931" b="-15931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955007" y="1253151"/>
            <a:ext cx="2165917" cy="2165908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118" r="-1118" t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93310" y="1465535"/>
            <a:ext cx="6387957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TEAM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57363" y="4203297"/>
            <a:ext cx="394505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D4A276"/>
                </a:solidFill>
                <a:latin typeface="Lilita One Bold"/>
              </a:rPr>
              <a:t>ALDRIN JENSON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57363" y="7220528"/>
            <a:ext cx="513490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D4A276"/>
                </a:solidFill>
                <a:latin typeface="Lilita One Bold"/>
              </a:rPr>
              <a:t>GOKULNATH M PRABHU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54299" y="4531329"/>
            <a:ext cx="5679548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D4A276"/>
                </a:solidFill>
                <a:latin typeface="Lilita One Bold"/>
              </a:rPr>
              <a:t>ARUN SOJAN PAROLIKKAL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98729" y="1463813"/>
            <a:ext cx="5436587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D4A276"/>
                </a:solidFill>
                <a:latin typeface="Lilita One Bold"/>
              </a:rPr>
              <a:t>RESHMA J NAIR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536829" y="7328292"/>
            <a:ext cx="4814330" cy="1136979"/>
            <a:chOff x="0" y="0"/>
            <a:chExt cx="6419107" cy="151597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76200"/>
              <a:ext cx="6419107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D4A276"/>
                  </a:solidFill>
                  <a:latin typeface="Lilita One Bold"/>
                </a:rPr>
                <a:t>DEVANARAYAN J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16743"/>
              <a:ext cx="4581671" cy="599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09"/>
                </a:lnSpc>
              </a:pPr>
              <a:r>
                <a:rPr lang="en-US" sz="2649">
                  <a:solidFill>
                    <a:srgbClr val="000000"/>
                  </a:solidFill>
                  <a:latin typeface="Lilita One Bold"/>
                </a:rPr>
                <a:t>CHIEF DESIGN OFFICER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524112" y="5293543"/>
            <a:ext cx="4735188" cy="46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10"/>
              </a:lnSpc>
            </a:pPr>
            <a:r>
              <a:rPr lang="en-US" sz="2650">
                <a:solidFill>
                  <a:srgbClr val="000000"/>
                </a:solidFill>
                <a:latin typeface="Lilita One Bold"/>
              </a:rPr>
              <a:t>CHIEF TECHNOLOGY OFFICER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01924" y="2439160"/>
            <a:ext cx="4483422" cy="46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9"/>
              </a:lnSpc>
            </a:pPr>
            <a:r>
              <a:rPr lang="en-US" sz="2649">
                <a:solidFill>
                  <a:srgbClr val="000000"/>
                </a:solidFill>
                <a:latin typeface="Lilita One"/>
              </a:rPr>
              <a:t>CHIEF FINANCIAL OFFICER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57363" y="5174254"/>
            <a:ext cx="3945053" cy="46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9"/>
              </a:lnSpc>
            </a:pPr>
            <a:r>
              <a:rPr lang="en-US" sz="2649">
                <a:solidFill>
                  <a:srgbClr val="000000"/>
                </a:solidFill>
                <a:latin typeface="Lilita One Bold"/>
              </a:rPr>
              <a:t>CHIEF EXECUTIVE OFFICER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57363" y="8055222"/>
            <a:ext cx="4323904" cy="466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9"/>
              </a:lnSpc>
            </a:pPr>
            <a:r>
              <a:rPr lang="en-US" sz="2649">
                <a:solidFill>
                  <a:srgbClr val="000000"/>
                </a:solidFill>
                <a:latin typeface="Lilita One Bold"/>
              </a:rPr>
              <a:t>CHIEF OPERATIONS OFFICER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73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57090" y="-1401078"/>
            <a:ext cx="17363364" cy="1263184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825335" y="3254296"/>
            <a:ext cx="8433965" cy="135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</a:rPr>
              <a:t>QUESTIONS?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87066" y="6264670"/>
            <a:ext cx="3872234" cy="47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1"/>
              </a:lnSpc>
            </a:pPr>
            <a:r>
              <a:rPr lang="en-US" sz="2736">
                <a:solidFill>
                  <a:srgbClr val="FFFFFF"/>
                </a:solidFill>
                <a:latin typeface="Lilita One"/>
              </a:rPr>
              <a:t>Re-Thread Inc.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164333" y="7857472"/>
            <a:ext cx="11338850" cy="345834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6534503" cy="6929486"/>
            <a:chOff x="0" y="0"/>
            <a:chExt cx="18006060" cy="190944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8006061" cy="19094450"/>
            </a:xfrm>
            <a:custGeom>
              <a:avLst/>
              <a:gdLst/>
              <a:ahLst/>
              <a:cxnLst/>
              <a:rect r="r" b="b" t="t" l="l"/>
              <a:pathLst>
                <a:path h="19094450" w="18006061">
                  <a:moveTo>
                    <a:pt x="18006061" y="16098520"/>
                  </a:moveTo>
                  <a:cubicBezTo>
                    <a:pt x="11230610" y="18167350"/>
                    <a:pt x="4155440" y="18900139"/>
                    <a:pt x="0" y="19094450"/>
                  </a:cubicBezTo>
                  <a:lnTo>
                    <a:pt x="0" y="0"/>
                  </a:lnTo>
                  <a:lnTo>
                    <a:pt x="18006061" y="0"/>
                  </a:lnTo>
                </a:path>
              </a:pathLst>
            </a:custGeom>
            <a:blipFill>
              <a:blip r:embed="rId4"/>
              <a:stretch>
                <a:fillRect l="-3022" r="-3022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8826" y="460550"/>
            <a:ext cx="4534304" cy="102248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75633" y="612465"/>
            <a:ext cx="6483667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92411" y="2349022"/>
            <a:ext cx="9862544" cy="4463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3"/>
              </a:lnSpc>
            </a:pPr>
          </a:p>
          <a:p>
            <a:pPr marL="779398" indent="-389699" lvl="1">
              <a:lnSpc>
                <a:spcPts val="5053"/>
              </a:lnSpc>
              <a:buFont typeface="Arial"/>
              <a:buChar char="•"/>
            </a:pPr>
            <a:r>
              <a:rPr lang="en-US" sz="3609">
                <a:solidFill>
                  <a:srgbClr val="000000"/>
                </a:solidFill>
                <a:latin typeface="PT Sans"/>
              </a:rPr>
              <a:t>Lack of good second hand alternatives</a:t>
            </a:r>
          </a:p>
          <a:p>
            <a:pPr marL="779398" indent="-389699" lvl="1">
              <a:lnSpc>
                <a:spcPts val="5053"/>
              </a:lnSpc>
              <a:buFont typeface="Arial"/>
              <a:buChar char="•"/>
            </a:pPr>
            <a:r>
              <a:rPr lang="en-US" sz="3609">
                <a:solidFill>
                  <a:srgbClr val="000000"/>
                </a:solidFill>
                <a:latin typeface="PT Sans Bold"/>
              </a:rPr>
              <a:t>Lack of transparency</a:t>
            </a:r>
            <a:r>
              <a:rPr lang="en-US" sz="3609">
                <a:solidFill>
                  <a:srgbClr val="000000"/>
                </a:solidFill>
                <a:latin typeface="PT Sans"/>
              </a:rPr>
              <a:t> and </a:t>
            </a:r>
            <a:r>
              <a:rPr lang="en-US" sz="3609">
                <a:solidFill>
                  <a:srgbClr val="000000"/>
                </a:solidFill>
                <a:latin typeface="PT Sans Bold"/>
              </a:rPr>
              <a:t>quality control</a:t>
            </a:r>
            <a:r>
              <a:rPr lang="en-US" sz="3609">
                <a:solidFill>
                  <a:srgbClr val="000000"/>
                </a:solidFill>
                <a:latin typeface="PT Sans"/>
              </a:rPr>
              <a:t> in existing platforms for buying clothes.</a:t>
            </a:r>
          </a:p>
          <a:p>
            <a:pPr>
              <a:lnSpc>
                <a:spcPts val="5053"/>
              </a:lnSpc>
            </a:pPr>
          </a:p>
          <a:p>
            <a:pPr>
              <a:lnSpc>
                <a:spcPts val="5053"/>
              </a:lnSpc>
            </a:pPr>
          </a:p>
          <a:p>
            <a:pPr>
              <a:lnSpc>
                <a:spcPts val="505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906164" y="5476983"/>
            <a:ext cx="9635037" cy="2380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5133" indent="-367567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T Sans Bold"/>
              </a:rPr>
              <a:t>$500B</a:t>
            </a:r>
            <a:r>
              <a:rPr lang="en-US" sz="3404">
                <a:solidFill>
                  <a:srgbClr val="000000"/>
                </a:solidFill>
                <a:latin typeface="PT Sans"/>
              </a:rPr>
              <a:t> is lost world-wide due to failure to recycle clothes.</a:t>
            </a:r>
          </a:p>
          <a:p>
            <a:pPr>
              <a:lnSpc>
                <a:spcPts val="476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4512" y="477043"/>
            <a:ext cx="9984736" cy="225155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00927" y="3785041"/>
            <a:ext cx="1650904" cy="16343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48552" y="6681741"/>
            <a:ext cx="1650904" cy="16343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84199" y="3785041"/>
            <a:ext cx="1650904" cy="163439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84199" y="6681741"/>
            <a:ext cx="1650904" cy="16343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11294" y="4119701"/>
            <a:ext cx="1030171" cy="95899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85935" y="4013302"/>
            <a:ext cx="847433" cy="117787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48930" y="7023748"/>
            <a:ext cx="1121203" cy="89492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70087" y="6881860"/>
            <a:ext cx="1079128" cy="104381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32901" y="1294280"/>
            <a:ext cx="930795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SOLUTION: RETHREAD INC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15959" y="6836749"/>
            <a:ext cx="4300358" cy="124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7"/>
              </a:lnSpc>
            </a:pPr>
            <a:r>
              <a:rPr lang="en-US" sz="3612">
                <a:solidFill>
                  <a:srgbClr val="D4A276"/>
                </a:solidFill>
                <a:latin typeface="Lilita One Bold"/>
              </a:rPr>
              <a:t>WAREHOUSING AND REFURBISHING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22521" y="3986230"/>
            <a:ext cx="4216169" cy="114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8">
                <a:solidFill>
                  <a:srgbClr val="D4A276"/>
                </a:solidFill>
                <a:latin typeface="Lilita One Bold"/>
              </a:rPr>
              <a:t>REUSABLE CLOTHING MARKETPLACE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54178" y="6809020"/>
            <a:ext cx="3414114" cy="1248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7"/>
              </a:lnSpc>
            </a:pPr>
            <a:r>
              <a:rPr lang="en-US" sz="3612">
                <a:solidFill>
                  <a:srgbClr val="D4A276"/>
                </a:solidFill>
                <a:latin typeface="Lilita One Bold"/>
              </a:rPr>
              <a:t>RENT-A-DRESS OPTION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35128" y="3989270"/>
            <a:ext cx="4051945" cy="1149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8">
                <a:solidFill>
                  <a:srgbClr val="D4A276"/>
                </a:solidFill>
                <a:latin typeface="Lilita One Bold"/>
              </a:rPr>
              <a:t>IN-HOUSE QUALITY CONTROL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1324" y="640739"/>
            <a:ext cx="4166405" cy="93952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8772" y="709692"/>
            <a:ext cx="7751878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MARKET VALIDATION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433721" y="1580263"/>
            <a:ext cx="4698128" cy="3554742"/>
            <a:chOff x="0" y="0"/>
            <a:chExt cx="6264171" cy="473965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264171" cy="4739657"/>
              <a:chOff x="0" y="0"/>
              <a:chExt cx="1098958" cy="831504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1098958" cy="831504"/>
              </a:xfrm>
              <a:custGeom>
                <a:avLst/>
                <a:gdLst/>
                <a:ahLst/>
                <a:cxnLst/>
                <a:rect r="r" b="b" t="t" l="l"/>
                <a:pathLst>
                  <a:path h="831504" w="1098958">
                    <a:moveTo>
                      <a:pt x="22265" y="0"/>
                    </a:moveTo>
                    <a:lnTo>
                      <a:pt x="1076693" y="0"/>
                    </a:lnTo>
                    <a:cubicBezTo>
                      <a:pt x="1088990" y="0"/>
                      <a:pt x="1098958" y="9968"/>
                      <a:pt x="1098958" y="22265"/>
                    </a:cubicBezTo>
                    <a:lnTo>
                      <a:pt x="1098958" y="809239"/>
                    </a:lnTo>
                    <a:cubicBezTo>
                      <a:pt x="1098958" y="821536"/>
                      <a:pt x="1088990" y="831504"/>
                      <a:pt x="1076693" y="831504"/>
                    </a:cubicBezTo>
                    <a:lnTo>
                      <a:pt x="22265" y="831504"/>
                    </a:lnTo>
                    <a:cubicBezTo>
                      <a:pt x="9968" y="831504"/>
                      <a:pt x="0" y="821536"/>
                      <a:pt x="0" y="809239"/>
                    </a:cubicBezTo>
                    <a:lnTo>
                      <a:pt x="0" y="22265"/>
                    </a:lnTo>
                    <a:cubicBezTo>
                      <a:pt x="0" y="9968"/>
                      <a:pt x="9968" y="0"/>
                      <a:pt x="22265" y="0"/>
                    </a:cubicBezTo>
                    <a:close/>
                  </a:path>
                </a:pathLst>
              </a:custGeom>
              <a:solidFill>
                <a:srgbClr val="FFD7A8"/>
              </a:solidFill>
              <a:ln w="19050">
                <a:solidFill>
                  <a:srgbClr val="894412"/>
                </a:solidFill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6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829311" y="125599"/>
              <a:ext cx="2605549" cy="1659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03"/>
                </a:lnSpc>
              </a:pPr>
              <a:r>
                <a:rPr lang="en-US" sz="7431">
                  <a:solidFill>
                    <a:srgbClr val="E66100"/>
                  </a:solidFill>
                  <a:latin typeface="Canva Sans Bold"/>
                </a:rPr>
                <a:t>62%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62093" y="1881813"/>
              <a:ext cx="5624438" cy="20877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6"/>
                </a:lnSpc>
              </a:pPr>
              <a:r>
                <a:rPr lang="en-US" sz="3040">
                  <a:solidFill>
                    <a:srgbClr val="000000"/>
                  </a:solidFill>
                  <a:latin typeface="PT Sans"/>
                </a:rPr>
                <a:t>consumers prefer secondhand products over new items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88772" y="2042939"/>
            <a:ext cx="6150779" cy="7884358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6242211" y="5695063"/>
            <a:ext cx="4636146" cy="3560181"/>
            <a:chOff x="0" y="0"/>
            <a:chExt cx="6181527" cy="474690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181527" cy="4746908"/>
              <a:chOff x="0" y="0"/>
              <a:chExt cx="1049719" cy="806099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1049719" cy="806099"/>
              </a:xfrm>
              <a:custGeom>
                <a:avLst/>
                <a:gdLst/>
                <a:ahLst/>
                <a:cxnLst/>
                <a:rect r="r" b="b" t="t" l="l"/>
                <a:pathLst>
                  <a:path h="806099" w="1049719">
                    <a:moveTo>
                      <a:pt x="20039" y="0"/>
                    </a:moveTo>
                    <a:lnTo>
                      <a:pt x="1029681" y="0"/>
                    </a:lnTo>
                    <a:cubicBezTo>
                      <a:pt x="1034995" y="0"/>
                      <a:pt x="1040092" y="2111"/>
                      <a:pt x="1043850" y="5869"/>
                    </a:cubicBezTo>
                    <a:cubicBezTo>
                      <a:pt x="1047608" y="9627"/>
                      <a:pt x="1049719" y="14724"/>
                      <a:pt x="1049719" y="20039"/>
                    </a:cubicBezTo>
                    <a:lnTo>
                      <a:pt x="1049719" y="786060"/>
                    </a:lnTo>
                    <a:cubicBezTo>
                      <a:pt x="1049719" y="791375"/>
                      <a:pt x="1047608" y="796471"/>
                      <a:pt x="1043850" y="800229"/>
                    </a:cubicBezTo>
                    <a:cubicBezTo>
                      <a:pt x="1040092" y="803988"/>
                      <a:pt x="1034995" y="806099"/>
                      <a:pt x="1029681" y="806099"/>
                    </a:cubicBezTo>
                    <a:lnTo>
                      <a:pt x="20039" y="806099"/>
                    </a:lnTo>
                    <a:cubicBezTo>
                      <a:pt x="14724" y="806099"/>
                      <a:pt x="9627" y="803988"/>
                      <a:pt x="5869" y="800229"/>
                    </a:cubicBezTo>
                    <a:cubicBezTo>
                      <a:pt x="2111" y="796471"/>
                      <a:pt x="0" y="791375"/>
                      <a:pt x="0" y="786060"/>
                    </a:cubicBezTo>
                    <a:lnTo>
                      <a:pt x="0" y="20039"/>
                    </a:lnTo>
                    <a:cubicBezTo>
                      <a:pt x="0" y="14724"/>
                      <a:pt x="2111" y="9627"/>
                      <a:pt x="5869" y="5869"/>
                    </a:cubicBezTo>
                    <a:cubicBezTo>
                      <a:pt x="9627" y="2111"/>
                      <a:pt x="14724" y="0"/>
                      <a:pt x="20039" y="0"/>
                    </a:cubicBezTo>
                    <a:close/>
                  </a:path>
                </a:pathLst>
              </a:custGeom>
              <a:solidFill>
                <a:srgbClr val="FAD7B6"/>
              </a:solidFill>
              <a:ln w="19050">
                <a:solidFill>
                  <a:srgbClr val="894412"/>
                </a:solidFill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9091" lIns="59091" bIns="59091" rIns="59091"/>
              <a:lstStyle/>
              <a:p>
                <a:pPr algn="ctr">
                  <a:lnSpc>
                    <a:spcPts val="3316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573495" y="285536"/>
              <a:ext cx="3034538" cy="1699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47"/>
                </a:lnSpc>
              </a:pPr>
              <a:r>
                <a:rPr lang="en-US" sz="7677">
                  <a:solidFill>
                    <a:srgbClr val="E66100"/>
                  </a:solidFill>
                  <a:latin typeface="Canva Sans Bold"/>
                </a:rPr>
                <a:t>46%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6316" y="2318341"/>
              <a:ext cx="5848896" cy="1423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</a:pPr>
              <a:r>
                <a:rPr lang="en-US" sz="3140">
                  <a:solidFill>
                    <a:srgbClr val="000000"/>
                  </a:solidFill>
                  <a:latin typeface="PT Sans"/>
                </a:rPr>
                <a:t>consumers consider resale value of apparel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61172" y="5695063"/>
            <a:ext cx="4698128" cy="3557574"/>
            <a:chOff x="0" y="0"/>
            <a:chExt cx="6264171" cy="474343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6264171" cy="4743432"/>
              <a:chOff x="0" y="0"/>
              <a:chExt cx="1098958" cy="832167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1098958" cy="832167"/>
              </a:xfrm>
              <a:custGeom>
                <a:avLst/>
                <a:gdLst/>
                <a:ahLst/>
                <a:cxnLst/>
                <a:rect r="r" b="b" t="t" l="l"/>
                <a:pathLst>
                  <a:path h="832167" w="1098958">
                    <a:moveTo>
                      <a:pt x="22265" y="0"/>
                    </a:moveTo>
                    <a:lnTo>
                      <a:pt x="1076693" y="0"/>
                    </a:lnTo>
                    <a:cubicBezTo>
                      <a:pt x="1088990" y="0"/>
                      <a:pt x="1098958" y="9968"/>
                      <a:pt x="1098958" y="22265"/>
                    </a:cubicBezTo>
                    <a:lnTo>
                      <a:pt x="1098958" y="809902"/>
                    </a:lnTo>
                    <a:cubicBezTo>
                      <a:pt x="1098958" y="822198"/>
                      <a:pt x="1088990" y="832167"/>
                      <a:pt x="1076693" y="832167"/>
                    </a:cubicBezTo>
                    <a:lnTo>
                      <a:pt x="22265" y="832167"/>
                    </a:lnTo>
                    <a:cubicBezTo>
                      <a:pt x="9968" y="832167"/>
                      <a:pt x="0" y="822198"/>
                      <a:pt x="0" y="809902"/>
                    </a:cubicBezTo>
                    <a:lnTo>
                      <a:pt x="0" y="22265"/>
                    </a:lnTo>
                    <a:cubicBezTo>
                      <a:pt x="0" y="9968"/>
                      <a:pt x="9968" y="0"/>
                      <a:pt x="22265" y="0"/>
                    </a:cubicBezTo>
                    <a:close/>
                  </a:path>
                </a:pathLst>
              </a:custGeom>
              <a:solidFill>
                <a:srgbClr val="FAE4D0"/>
              </a:solidFill>
              <a:ln w="19050">
                <a:solidFill>
                  <a:srgbClr val="894412"/>
                </a:solidFill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6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805091" y="264418"/>
              <a:ext cx="2653989" cy="16595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03"/>
                </a:lnSpc>
              </a:pPr>
              <a:r>
                <a:rPr lang="en-US" sz="7431">
                  <a:solidFill>
                    <a:srgbClr val="E66100"/>
                  </a:solidFill>
                  <a:latin typeface="Canva Sans Bold"/>
                </a:rPr>
                <a:t>44%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19866" y="2170779"/>
              <a:ext cx="5624438" cy="1376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56"/>
                </a:lnSpc>
              </a:pPr>
              <a:r>
                <a:rPr lang="en-US" sz="3040">
                  <a:solidFill>
                    <a:srgbClr val="000000"/>
                  </a:solidFill>
                  <a:latin typeface="PT Sans"/>
                </a:rPr>
                <a:t>consumers cut back spending on apparel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517457"/>
            <a:ext cx="4534304" cy="10224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2280" t="0" r="0" b="29040"/>
          <a:stretch>
            <a:fillRect/>
          </a:stretch>
        </p:blipFill>
        <p:spPr>
          <a:xfrm flipH="false" flipV="false" rot="0">
            <a:off x="7243543" y="2556679"/>
            <a:ext cx="10480191" cy="572601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69372"/>
            <a:ext cx="5810799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PRODUCT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43882" y="6506087"/>
            <a:ext cx="4300358" cy="5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3"/>
              </a:lnSpc>
            </a:pPr>
            <a:r>
              <a:rPr lang="en-US" sz="3309">
                <a:solidFill>
                  <a:srgbClr val="D4A276"/>
                </a:solidFill>
                <a:latin typeface="Lilita One"/>
              </a:rPr>
              <a:t>Professional UX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3882" y="3645835"/>
            <a:ext cx="4780435" cy="57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8">
                <a:solidFill>
                  <a:srgbClr val="D4A276"/>
                </a:solidFill>
                <a:latin typeface="Lilita One"/>
              </a:rPr>
              <a:t>Quick and Simple process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3882" y="5095011"/>
            <a:ext cx="3414114" cy="573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3"/>
              </a:lnSpc>
            </a:pPr>
            <a:r>
              <a:rPr lang="en-US" sz="3309">
                <a:solidFill>
                  <a:srgbClr val="D4A276"/>
                </a:solidFill>
                <a:latin typeface="Lilita One"/>
              </a:rPr>
              <a:t>Branded clothes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99972" y="660224"/>
            <a:ext cx="5663623" cy="12771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73650" y="3215748"/>
            <a:ext cx="4114800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7966285" y="1761171"/>
            <a:ext cx="2956597" cy="298646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2209023" y="1746786"/>
            <a:ext cx="2886640" cy="29157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19912" y="1993292"/>
            <a:ext cx="4997841" cy="446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PT Sans"/>
              </a:rPr>
              <a:t>B2C Business Model</a:t>
            </a:r>
          </a:p>
          <a:p>
            <a:pPr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PT Sans"/>
              </a:rPr>
              <a:t>Seller gets money only after the product has been bought</a:t>
            </a:r>
          </a:p>
          <a:p>
            <a:pPr>
              <a:lnSpc>
                <a:spcPts val="5039"/>
              </a:lnSpc>
            </a:pPr>
          </a:p>
          <a:p>
            <a:pPr>
              <a:lnSpc>
                <a:spcPts val="50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39238" y="4864735"/>
            <a:ext cx="952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864735"/>
            <a:ext cx="952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248434" y="2447290"/>
            <a:ext cx="2391489" cy="248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T Sans Bold"/>
              </a:rPr>
              <a:t>Separate pricing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T Sans Bold"/>
              </a:rPr>
              <a:t>for recycled 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T Sans Bold"/>
              </a:rPr>
              <a:t>accessories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37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87433" y="6595379"/>
            <a:ext cx="4114800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T Sans Bold"/>
              </a:rPr>
              <a:t>20% margin after</a:t>
            </a:r>
          </a:p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T Sans Bold"/>
              </a:rPr>
              <a:t>operations</a:t>
            </a:r>
          </a:p>
          <a:p>
            <a:pPr algn="ctr">
              <a:lnSpc>
                <a:spcPts val="37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531050" y="7006332"/>
            <a:ext cx="4254443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PT Sans Bold"/>
              </a:rPr>
              <a:t>Rental fee + surcharge </a:t>
            </a:r>
          </a:p>
          <a:p>
            <a:pPr algn="ctr">
              <a:lnSpc>
                <a:spcPts val="3779"/>
              </a:lnSpc>
            </a:pP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2139066" y="5737162"/>
            <a:ext cx="3026554" cy="305712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70270" r="61119" b="0"/>
          <a:stretch>
            <a:fillRect/>
          </a:stretch>
        </p:blipFill>
        <p:spPr>
          <a:xfrm flipH="false" flipV="false" rot="2700000">
            <a:off x="7590297" y="6942480"/>
            <a:ext cx="1090126" cy="84198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656165" y="2356589"/>
            <a:ext cx="4047649" cy="140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T Sans Bold"/>
              </a:rPr>
              <a:t>Reduced pricing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T Sans Bold"/>
              </a:rPr>
              <a:t>for bulk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PT Sans Bold"/>
              </a:rPr>
              <a:t>or wholesale orders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29238" y="3215748"/>
            <a:ext cx="4114800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43471" y="-1003620"/>
            <a:ext cx="4114800" cy="4114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44038" y="7359229"/>
            <a:ext cx="4114800" cy="4114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45848" y="3215748"/>
            <a:ext cx="4049976" cy="404997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88372" y="-3061020"/>
            <a:ext cx="4114800" cy="41148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12088" y="1066800"/>
            <a:ext cx="6951217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BUSINESS MODEL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543471" y="-3061020"/>
            <a:ext cx="4114800" cy="4114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44038" y="93535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5015" y="525824"/>
            <a:ext cx="4166405" cy="9395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7148" y="5909461"/>
            <a:ext cx="777240" cy="7772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23816" y="8038485"/>
            <a:ext cx="758197" cy="8705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89023" y="8430187"/>
            <a:ext cx="1334794" cy="61400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700000">
            <a:off x="1628029" y="4719985"/>
            <a:ext cx="747607" cy="2111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316439">
            <a:off x="5143366" y="7481270"/>
            <a:ext cx="744290" cy="2564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4198758" y="5674655"/>
            <a:ext cx="3244924" cy="175845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577066" y="2632487"/>
            <a:ext cx="2966722" cy="155629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8078471" y="504849"/>
            <a:ext cx="2221297" cy="222129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9418462" y="5483644"/>
            <a:ext cx="2743580" cy="171299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14214750" y="5164573"/>
            <a:ext cx="3108376" cy="70251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14440862" y="1609868"/>
            <a:ext cx="2656153" cy="102261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5139991" y="2759142"/>
            <a:ext cx="31480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VINTED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39991" y="6019315"/>
            <a:ext cx="31480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KIABZA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50012" y="7019429"/>
            <a:ext cx="31480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EBAY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41419" y="6735013"/>
            <a:ext cx="31480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THE REALREAL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4212" y="3910015"/>
            <a:ext cx="31480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"/>
              </a:rPr>
              <a:t>THREDUP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5941" y="594777"/>
            <a:ext cx="6806045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COMPETITION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28374" y="2625792"/>
            <a:ext cx="31480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"/>
              </a:rPr>
              <a:t>POSHMARK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32269" y="7596009"/>
            <a:ext cx="4029844" cy="41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1683" indent="-255842" lvl="1">
              <a:lnSpc>
                <a:spcPts val="3318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PT Sans"/>
              </a:rPr>
              <a:t> not particular for clothes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15016" y="3363009"/>
            <a:ext cx="4029844" cy="41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1683" indent="-255842" lvl="1">
              <a:lnSpc>
                <a:spcPts val="3318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PT Sans"/>
              </a:rPr>
              <a:t>Germany/UK based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15016" y="6697450"/>
            <a:ext cx="4067450" cy="829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1683" indent="-255842" lvl="1">
              <a:lnSpc>
                <a:spcPts val="3318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PT Sans"/>
              </a:rPr>
              <a:t>B2C marketplace based in India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88109" y="3179589"/>
            <a:ext cx="2711782" cy="41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1683" indent="-255842" lvl="1">
              <a:lnSpc>
                <a:spcPts val="3318"/>
              </a:lnSpc>
              <a:buFont typeface="Arial"/>
              <a:buChar char="•"/>
            </a:pPr>
            <a:r>
              <a:rPr lang="en-US" sz="2370">
                <a:solidFill>
                  <a:srgbClr val="000000"/>
                </a:solidFill>
                <a:latin typeface="PT Sans"/>
              </a:rPr>
              <a:t>C2C marketplace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1447" y="5202673"/>
            <a:ext cx="3116777" cy="825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6"/>
              </a:lnSpc>
            </a:pPr>
            <a:r>
              <a:rPr lang="en-US" sz="2369">
                <a:solidFill>
                  <a:srgbClr val="000000"/>
                </a:solidFill>
                <a:latin typeface="PT Sans"/>
              </a:rPr>
              <a:t>Reports of lapse in quality control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978224" y="8091003"/>
            <a:ext cx="3074573" cy="124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6"/>
              </a:lnSpc>
            </a:pPr>
            <a:r>
              <a:rPr lang="en-US" sz="2369">
                <a:solidFill>
                  <a:srgbClr val="000000"/>
                </a:solidFill>
                <a:latin typeface="PT Sans"/>
              </a:rPr>
              <a:t>Reports of non-authentic clothes being  sold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558938"/>
            <a:ext cx="4166405" cy="9395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0715" y="2505953"/>
            <a:ext cx="950106" cy="63972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160972"/>
            <a:ext cx="15907232" cy="5981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</a:p>
          <a:p>
            <a:pPr marL="733909" indent="-366954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T Sans"/>
              </a:rPr>
              <a:t>Ensures </a:t>
            </a:r>
            <a:r>
              <a:rPr lang="en-US" sz="3399">
                <a:solidFill>
                  <a:srgbClr val="000000"/>
                </a:solidFill>
                <a:latin typeface="PT Sans Bold"/>
              </a:rPr>
              <a:t>transparency, and quality of items</a:t>
            </a:r>
            <a:r>
              <a:rPr lang="en-US" sz="3399">
                <a:solidFill>
                  <a:srgbClr val="000000"/>
                </a:solidFill>
                <a:latin typeface="PT Sans"/>
              </a:rPr>
              <a:t> listed.</a:t>
            </a:r>
          </a:p>
          <a:p>
            <a:pPr marL="1467818" indent="-4892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PT Sans"/>
              </a:rPr>
              <a:t>We ensure proper q</a:t>
            </a:r>
            <a:r>
              <a:rPr lang="en-US" sz="3399">
                <a:solidFill>
                  <a:srgbClr val="000000"/>
                </a:solidFill>
                <a:latin typeface="PT Sans"/>
              </a:rPr>
              <a:t>uality, cleanliness</a:t>
            </a:r>
          </a:p>
          <a:p>
            <a:pPr marL="1467818" indent="-4892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PT Sans"/>
              </a:rPr>
              <a:t>P</a:t>
            </a:r>
            <a:r>
              <a:rPr lang="en-US" sz="3399">
                <a:solidFill>
                  <a:srgbClr val="000000"/>
                </a:solidFill>
                <a:latin typeface="PT Sans"/>
              </a:rPr>
              <a:t>roper verification by agents.</a:t>
            </a:r>
          </a:p>
          <a:p>
            <a:pPr marL="733909" indent="-366954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T Sans"/>
              </a:rPr>
              <a:t>Offers </a:t>
            </a:r>
            <a:r>
              <a:rPr lang="en-US" sz="3399">
                <a:solidFill>
                  <a:srgbClr val="000000"/>
                </a:solidFill>
                <a:latin typeface="PT Sans Bold"/>
              </a:rPr>
              <a:t>transportation and delivery</a:t>
            </a:r>
            <a:r>
              <a:rPr lang="en-US" sz="3399">
                <a:solidFill>
                  <a:srgbClr val="000000"/>
                </a:solidFill>
                <a:latin typeface="PT Sans"/>
              </a:rPr>
              <a:t> of goods</a:t>
            </a:r>
          </a:p>
          <a:p>
            <a:pPr marL="1467818" indent="-4892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PT Sans"/>
              </a:rPr>
              <a:t>by partnering with logistic services</a:t>
            </a:r>
          </a:p>
          <a:p>
            <a:pPr marL="733909" indent="-366954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T Sans"/>
              </a:rPr>
              <a:t>Offers </a:t>
            </a:r>
            <a:r>
              <a:rPr lang="en-US" sz="3399">
                <a:solidFill>
                  <a:srgbClr val="000000"/>
                </a:solidFill>
                <a:latin typeface="PT Sans Bold"/>
              </a:rPr>
              <a:t>buying </a:t>
            </a:r>
            <a:r>
              <a:rPr lang="en-US" sz="3399">
                <a:solidFill>
                  <a:srgbClr val="000000"/>
                </a:solidFill>
                <a:latin typeface="PT Sans"/>
              </a:rPr>
              <a:t>of items </a:t>
            </a:r>
            <a:r>
              <a:rPr lang="en-US" sz="3399">
                <a:solidFill>
                  <a:srgbClr val="000000"/>
                </a:solidFill>
                <a:latin typeface="PT Sans Bold"/>
              </a:rPr>
              <a:t>in bulk</a:t>
            </a:r>
          </a:p>
          <a:p>
            <a:pPr marL="1467818" indent="-489273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PT Sans"/>
              </a:rPr>
              <a:t>useful for resellers and wholesale buyers</a:t>
            </a:r>
          </a:p>
          <a:p>
            <a:pPr marL="733909" indent="-366954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T Sans Bold"/>
              </a:rPr>
              <a:t>Option to Rent </a:t>
            </a:r>
            <a:r>
              <a:rPr lang="en-US" sz="3399">
                <a:solidFill>
                  <a:srgbClr val="000000"/>
                </a:solidFill>
                <a:latin typeface="PT Sans"/>
              </a:rPr>
              <a:t>clothes </a:t>
            </a:r>
          </a:p>
          <a:p>
            <a:pPr>
              <a:lnSpc>
                <a:spcPts val="4759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354" y="558938"/>
            <a:ext cx="4166405" cy="93952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35941" y="627891"/>
            <a:ext cx="10780326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COMPETITVE ADVANTAGE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558938"/>
            <a:ext cx="4166405" cy="93952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0715" y="2505953"/>
            <a:ext cx="950106" cy="63972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151447"/>
            <a:ext cx="15907232" cy="5063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</a:p>
          <a:p>
            <a:pPr marL="885037" indent="-442518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PT Sans"/>
              </a:rPr>
              <a:t>Release our own line of recycled items fashion brand and have it be sold in existing shops</a:t>
            </a:r>
          </a:p>
          <a:p>
            <a:pPr marL="885037" indent="-442518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PT Sans"/>
              </a:rPr>
              <a:t>Partner with NGOs and charity organizations and have clothes which are not sold be donated</a:t>
            </a:r>
          </a:p>
          <a:p>
            <a:pPr marL="885037" indent="-442518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PT Sans"/>
              </a:rPr>
              <a:t>Try recycling dead-stock to new items which can be sold separately</a:t>
            </a:r>
          </a:p>
          <a:p>
            <a:pPr>
              <a:lnSpc>
                <a:spcPts val="5739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02354" y="558938"/>
            <a:ext cx="4166405" cy="93952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95393" y="627891"/>
            <a:ext cx="10780326" cy="87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FUTURE POSSIBILITIES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DAFZlbnfS2o</dc:identifier>
  <dcterms:modified xsi:type="dcterms:W3CDTF">2011-08-01T06:04:30Z</dcterms:modified>
  <cp:revision>1</cp:revision>
  <dc:title>Re-Thread Inc. Pitch Deck</dc:title>
</cp:coreProperties>
</file>